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Montserrat Black"/>
      <p:bold r:id="rId47"/>
      <p:boldItalic r:id="rId48"/>
    </p:embeddedFont>
    <p:embeddedFont>
      <p:font typeface="Montserrat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Black-boldItalic.fntdata"/><Relationship Id="rId47" Type="http://schemas.openxmlformats.org/officeDocument/2006/relationships/font" Target="fonts/MontserratBlack-bold.fntdata"/><Relationship Id="rId49" Type="http://schemas.openxmlformats.org/officeDocument/2006/relationships/font" Target="fonts/Montserra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Montserrat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2a804e4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2a804e4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12a3927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12a3927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12a3927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12a3927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2cbe0b7c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2cbe0b7c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Training LSTMs can be challenging due to issues like vanishing gradients, but techniques such as gradient clipping and using advanced optimizers like Adam helped mitigate these problems.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12a39275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12a39275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1 - measures the overlap of unigrams between the generated text and the reference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- Very difficult to evaluate the performance of the model as it involved lots of things like context, sequence grammar and so 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2a804e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2a804e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2cbe0b7c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2cbe0b7c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12a3927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12a3927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12a39275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12a39275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12a39275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12a39275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encompasses the entire pipeline, from training the model to creating a user interface (UI) for easy interaction and deploying the application on Google Kubernetes Engine (GKE).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deploying on GKE, the service becomes scalable, reliable, and accessible from anywhere, providing a comprehensive solution for image captioning needs.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2cbe0b7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2cbe0b7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12a39275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12a3927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f58c3386e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f58c3386e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2a39275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2a39275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f58c3386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f58c3386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12a39275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12a39275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f58c338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f58c338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f58c338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f58c338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2a3927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12a3927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f58c3386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f58c3386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12a39275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12a39275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f58c3386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f58c3386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f58c338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f58c338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f58c338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f58c338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f58c3386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f58c3386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12a39275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12a39275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f58c3386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f58c3386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29d5d86f2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29d5d86f2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12a39275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12a39275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12a39275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12a39275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2cbe0b7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2cbe0b7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2a39275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2a39275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12a3927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12a3927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12a39275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12a39275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12a39275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12a39275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ata-flair.training/blogs/python-based-project-image-caption-generator-cnn/" TargetMode="External"/><Relationship Id="rId4" Type="http://schemas.openxmlformats.org/officeDocument/2006/relationships/hyperlink" Target="https://kubernetes.io/docs/home/" TargetMode="External"/><Relationship Id="rId5" Type="http://schemas.openxmlformats.org/officeDocument/2006/relationships/hyperlink" Target="https://docs.docker.com/get-started/overview/" TargetMode="External"/><Relationship Id="rId6" Type="http://schemas.openxmlformats.org/officeDocument/2006/relationships/hyperlink" Target="https://cloud.google.com/kubernetes-engine?hl=en" TargetMode="External"/><Relationship Id="rId7" Type="http://schemas.openxmlformats.org/officeDocument/2006/relationships/hyperlink" Target="https://mirdan.medium.com/deploy-scalable-web-application-to-google-kubernetes-engine-gke-ff370ded47f4" TargetMode="External"/><Relationship Id="rId8" Type="http://schemas.openxmlformats.org/officeDocument/2006/relationships/hyperlink" Target="https://www.gradio.app/guides/quickstar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50" y="1076701"/>
            <a:ext cx="8265600" cy="20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Image Captioning Service on GKE</a:t>
            </a:r>
            <a:endParaRPr sz="5900"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307600" y="4145050"/>
            <a:ext cx="55377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SIDDHARTH SHAH, LAKSHMI SABARI PRIYA JAINI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02/05/2024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407175" y="452025"/>
            <a:ext cx="84249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Architecture</a:t>
            </a:r>
            <a:endParaRPr sz="3600"/>
          </a:p>
        </p:txBody>
      </p:sp>
      <p:sp>
        <p:nvSpPr>
          <p:cNvPr id="175" name="Google Shape;175;p30"/>
          <p:cNvSpPr txBox="1"/>
          <p:nvPr/>
        </p:nvSpPr>
        <p:spPr>
          <a:xfrm>
            <a:off x="5012850" y="2826200"/>
            <a:ext cx="1409700" cy="21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25" y="1691200"/>
            <a:ext cx="3595751" cy="189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474875" y="1209025"/>
            <a:ext cx="48429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Encoder-Decoder Architecture</a:t>
            </a:r>
            <a:endParaRPr b="1"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Encoder: Utilizes a pre-trained CNN (Xception) to extract image features.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Decoder: Employs LSTM (Long Short-Term Memory) network to generate captions based on extracted features.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Model Components</a:t>
            </a:r>
            <a:endParaRPr b="1"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Image Feature Extraction: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Extracts high-level features from images using Xception.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Encodes features into a fixed-length vector.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Caption Generation: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Utilizes LSTM to decode image features into meaningful captions.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Learns to predict next word in sequence based on context.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3469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Xception Model</a:t>
            </a:r>
            <a:endParaRPr sz="39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678" y="1536075"/>
            <a:ext cx="3654875" cy="1896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4" name="Google Shape;184;p31"/>
          <p:cNvSpPr txBox="1"/>
          <p:nvPr/>
        </p:nvSpPr>
        <p:spPr>
          <a:xfrm>
            <a:off x="496175" y="1331250"/>
            <a:ext cx="4137300" cy="28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Xception model is a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deep convolutional neural network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developed by Google.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Based on the principle of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depthwise separable convolution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which reduces number of parameters and computation complexity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Used the Xception model as the </a:t>
            </a: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extractor. 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Transformed input images into a rich set of features, capturing the essence of the visual content without retaining the original image size or complexity.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305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LSTM Network</a:t>
            </a:r>
            <a:endParaRPr sz="3600"/>
          </a:p>
        </p:txBody>
      </p:sp>
      <p:sp>
        <p:nvSpPr>
          <p:cNvPr id="190" name="Google Shape;190;p32"/>
          <p:cNvSpPr txBox="1"/>
          <p:nvPr/>
        </p:nvSpPr>
        <p:spPr>
          <a:xfrm>
            <a:off x="447225" y="1197125"/>
            <a:ext cx="57153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LSTM networks are a type of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recurrent neural network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(RNN) specifically designed to handle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sequence prediction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problems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Sequentially processed the input features to construct meaningful captions one word at a time.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input sequences (partial sentences)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corresponding feature vectors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(extracted image features from Xception) were fed into the LSTM model as input.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model learned to</a:t>
            </a: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predict the next word in the sequence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based on the input features and the context provided by the partial sentence.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Continuously refined its predictions by feeding back the previously predicted words as part of the input for generating subsequent words, enhancing the accuracy of the captions.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0" l="54237" r="0" t="13674"/>
          <a:stretch/>
        </p:blipFill>
        <p:spPr>
          <a:xfrm>
            <a:off x="6259525" y="1294175"/>
            <a:ext cx="2421225" cy="240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4294967295" type="body"/>
          </p:nvPr>
        </p:nvSpPr>
        <p:spPr>
          <a:xfrm>
            <a:off x="311700" y="887225"/>
            <a:ext cx="8520600" cy="3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Training Environment: Utilized Google Colab's T4 GPU for efficient training.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Dataset:  Trained using the Flickr8k dataset, ideal for Image Captioning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Batch Processing: Images and captions are fed in batches, optimizing GPU memory usage.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Epochs: Trained for 30 epochs.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Optimizer: Adam optimizer for gradient descent.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Loss Function: Categorical cross-entropy.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Techniques like dropout regularization employed to prevent overfitting and Regular monitoring of validation metrics to ensure generalization.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407250" y="133600"/>
            <a:ext cx="83295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Training Process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4294967295" type="body"/>
          </p:nvPr>
        </p:nvSpPr>
        <p:spPr>
          <a:xfrm>
            <a:off x="311700" y="761575"/>
            <a:ext cx="8082900" cy="15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Model Convergence: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Throughout the training process, the loss decreases while accuracy increases, indicating effective learning and optimization of the model parameters.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Model converged to optimal performance after 30 epochs with ~60% accuracy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407250" y="104700"/>
            <a:ext cx="83295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Training Results</a:t>
            </a:r>
            <a:endParaRPr sz="3600"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00" y="1856375"/>
            <a:ext cx="2620855" cy="27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249" y="1943138"/>
            <a:ext cx="2732109" cy="25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Inference and Application</a:t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4249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Inference : Overview</a:t>
            </a:r>
            <a:endParaRPr sz="3600"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507850" y="1201500"/>
            <a:ext cx="79890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Leveraged the trained CNN-LSTM model and tokenizer for real-time inference.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Xception model used to extract meaningful features from the normalized images.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Prediction Loop: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Initiated the caption with the word "start" to begin the sequence generation.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Converted current text to sequences using the tokenizer and padded the sequences.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 the LSTM network takes the current sequence of words and the image features as input and generates a probability distribution over the vocabulary.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word with the highest probability is selected as the next word in the caption.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Continuously predicted the next word using the model until the "end" token was generated or the maximum caption length was reached.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4249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Inference : Gradio Application</a:t>
            </a:r>
            <a:endParaRPr sz="3600"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507850" y="1201500"/>
            <a:ext cx="79890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Gradio Library: Developed UI using the Gradio library, enabling rapid development of interactive machine learning applications.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Integrates seamlessly with existing Python environments and machine learning models. It supports a variety of frameworks including TensorFlow, PyTorch, and Keras.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Users can upload images directly into the web interface, receive captions, and see how the model interprets different scenes and objects in real-time.</a:t>
            </a:r>
            <a:endParaRPr sz="1400"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63" y="2666425"/>
            <a:ext cx="5267325" cy="116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Deployment in GKE</a:t>
            </a:r>
            <a:endParaRPr sz="5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Basics</a:t>
            </a:r>
            <a:endParaRPr sz="3600"/>
          </a:p>
        </p:txBody>
      </p:sp>
      <p:sp>
        <p:nvSpPr>
          <p:cNvPr id="234" name="Google Shape;234;p39"/>
          <p:cNvSpPr txBox="1"/>
          <p:nvPr>
            <p:ph idx="4294967295" type="body"/>
          </p:nvPr>
        </p:nvSpPr>
        <p:spPr>
          <a:xfrm>
            <a:off x="523950" y="1140025"/>
            <a:ext cx="80961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Docker Containers</a:t>
            </a:r>
            <a:r>
              <a:rPr lang="en" sz="1400"/>
              <a:t>: They are lightweight, portable, and self-contained environments that encapsulate an application and its dependencies, allowing it to run consistently across different environments.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b="1" lang="en" sz="1400"/>
              <a:t>Kubernetes</a:t>
            </a:r>
            <a:r>
              <a:rPr lang="en" sz="1400"/>
              <a:t>: It is an open-source container orchestration platform that automates the deployment, scaling, and management of containerized applications.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53775" y="1348200"/>
            <a:ext cx="39024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Image captioning is the process of </a:t>
            </a:r>
            <a:r>
              <a:rPr b="1" lang="en" sz="1300"/>
              <a:t>generating textual descriptions/captions for images </a:t>
            </a:r>
            <a:r>
              <a:rPr lang="en" sz="1300"/>
              <a:t>automatically.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 combines </a:t>
            </a:r>
            <a:r>
              <a:rPr b="1" lang="en" sz="1300"/>
              <a:t>computer vision</a:t>
            </a:r>
            <a:r>
              <a:rPr lang="en" sz="1300"/>
              <a:t> and </a:t>
            </a:r>
            <a:r>
              <a:rPr b="1" lang="en" sz="1300"/>
              <a:t>natural language processing </a:t>
            </a:r>
            <a:r>
              <a:rPr lang="en" sz="1300"/>
              <a:t>techniques.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Goal: To build and end to end service the enables machines to comprehend and describe the content of images in natural language.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875" y="1694538"/>
            <a:ext cx="4177200" cy="175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GKE</a:t>
            </a:r>
            <a:endParaRPr sz="3600"/>
          </a:p>
        </p:txBody>
      </p:sp>
      <p:sp>
        <p:nvSpPr>
          <p:cNvPr id="240" name="Google Shape;240;p40"/>
          <p:cNvSpPr txBox="1"/>
          <p:nvPr>
            <p:ph idx="4294967295" type="body"/>
          </p:nvPr>
        </p:nvSpPr>
        <p:spPr>
          <a:xfrm>
            <a:off x="523950" y="1140025"/>
            <a:ext cx="80961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Kubernetes Engine (GKE) is a managed Kubernetes service, simplifying the deployment, management, and scaling of containerized applications.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Features: GKE offers features such as auto-scaling, self-healing, and automated updates, ensuring reliability and efficiency.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Enables seamless deployment of our image captioning service, ensuring high availability and scalability while minimizing operational overhead.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Manifest Files</a:t>
            </a:r>
            <a:endParaRPr sz="2900"/>
          </a:p>
        </p:txBody>
      </p:sp>
      <p:sp>
        <p:nvSpPr>
          <p:cNvPr id="246" name="Google Shape;246;p41"/>
          <p:cNvSpPr txBox="1"/>
          <p:nvPr>
            <p:ph idx="4294967295" type="body"/>
          </p:nvPr>
        </p:nvSpPr>
        <p:spPr>
          <a:xfrm>
            <a:off x="523950" y="1002425"/>
            <a:ext cx="80961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Pods: The pod YAML file defines a new pod with its configuration such as Docker images, PVs, and other specifications.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Deployments: The deployment YAML file defines how the application should be deployed, including the Docker image, number of replicas, and resource requirements.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Services: The services YAML file specifies how the deployed application should be accessed, including the port mapping and load balancing configuration.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Persistent Volume Claims (PVCs): PVC YAML files define persistent storage requirements for the application, ensuring that data persists across pod restarts or failures.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Managing Volumes</a:t>
            </a:r>
            <a:endParaRPr sz="2900"/>
          </a:p>
        </p:txBody>
      </p:sp>
      <p:sp>
        <p:nvSpPr>
          <p:cNvPr id="252" name="Google Shape;252;p42"/>
          <p:cNvSpPr txBox="1"/>
          <p:nvPr>
            <p:ph idx="4294967295" type="body"/>
          </p:nvPr>
        </p:nvSpPr>
        <p:spPr>
          <a:xfrm>
            <a:off x="523950" y="1002425"/>
            <a:ext cx="80961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Persistent Volumes (PVs): PVs are storage resources provisioned by the cluster administrator, abstracting the underlying storage details.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Persistent Volume Claims (PVCs): PVCs are requests for storage by the application, allowing pods to access persistent storage resources.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Storage Classes: Multiple storage classes each with a volume binding mode</a:t>
            </a:r>
            <a:endParaRPr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Immediate: PV is bound as soon as a PVC is created. </a:t>
            </a:r>
            <a:endParaRPr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WaitForFirstConsumer: PV is only bound when a Pod using the PVC is scheduled.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Scaling and Management</a:t>
            </a:r>
            <a:endParaRPr sz="3600"/>
          </a:p>
        </p:txBody>
      </p:sp>
      <p:sp>
        <p:nvSpPr>
          <p:cNvPr id="258" name="Google Shape;258;p43"/>
          <p:cNvSpPr txBox="1"/>
          <p:nvPr>
            <p:ph idx="4294967295" type="body"/>
          </p:nvPr>
        </p:nvSpPr>
        <p:spPr>
          <a:xfrm>
            <a:off x="523950" y="1140025"/>
            <a:ext cx="8096100" cy="33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Horizontal Pod Autoscaler (HPA): GKE supports HPA, which automatically adjusts the number of replicas of a deployment or replica set based on observed CPU utilization or other custom metrics.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Cluster Autoscaler: GKE Cluster Autoscaler automatically resizes the Kubernetes node pool when there are insufficient resources available to run all scheduled pods.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Vertical Pod Autoscaler (VPA): GKE also supports VPA, which adjusts the CPU and memory requests for pods to optimize resource usage.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Stackdriver Logging: Stackdriver Logging collects and stores logs from various sources in GKE, including application logs, system logs, and Kubernetes audit logs.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Deployment Workflow</a:t>
            </a:r>
            <a:endParaRPr sz="5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Setting up the Kubernetes Cluster</a:t>
            </a:r>
            <a:endParaRPr sz="3400"/>
          </a:p>
        </p:txBody>
      </p:sp>
      <p:sp>
        <p:nvSpPr>
          <p:cNvPr id="269" name="Google Shape;269;p45"/>
          <p:cNvSpPr txBox="1"/>
          <p:nvPr/>
        </p:nvSpPr>
        <p:spPr>
          <a:xfrm>
            <a:off x="624075" y="1104150"/>
            <a:ext cx="7666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Standard cluster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More control over the configuration and management of the cluster.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Customize parameters such as node sizes, instance types, node autoscaling policies, node pools, networking, and more.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Autopilot cluster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Managed Kubernetes platform that abstracts away much of the underlying infrastructure complexity.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Designed to automatically provision and manage the underlying infrastructure, including nodes, networking, and security, based on your application's requirements.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Setting up the Kubernetes Cluster</a:t>
            </a:r>
            <a:endParaRPr sz="3400"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00" y="1137625"/>
            <a:ext cx="3952002" cy="336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75" y="1137626"/>
            <a:ext cx="3347850" cy="2161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Claiming a PV</a:t>
            </a:r>
            <a:endParaRPr sz="3400"/>
          </a:p>
        </p:txBody>
      </p:sp>
      <p:pic>
        <p:nvPicPr>
          <p:cNvPr id="282" name="Google Shape;282;p47"/>
          <p:cNvPicPr preferRelativeResize="0"/>
          <p:nvPr/>
        </p:nvPicPr>
        <p:blipFill rotWithShape="1">
          <a:blip r:embed="rId3">
            <a:alphaModFix/>
          </a:blip>
          <a:srcRect b="26567" l="0" r="0" t="0"/>
          <a:stretch/>
        </p:blipFill>
        <p:spPr>
          <a:xfrm>
            <a:off x="407175" y="1136125"/>
            <a:ext cx="3381550" cy="241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47"/>
          <p:cNvPicPr preferRelativeResize="0"/>
          <p:nvPr/>
        </p:nvPicPr>
        <p:blipFill rotWithShape="1">
          <a:blip r:embed="rId4">
            <a:alphaModFix/>
          </a:blip>
          <a:srcRect b="11972" l="0" r="0" t="64306"/>
          <a:stretch/>
        </p:blipFill>
        <p:spPr>
          <a:xfrm>
            <a:off x="4100800" y="1136125"/>
            <a:ext cx="4807250" cy="7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Creating and Managing Docker Image</a:t>
            </a:r>
            <a:endParaRPr sz="2700"/>
          </a:p>
        </p:txBody>
      </p:sp>
      <p:sp>
        <p:nvSpPr>
          <p:cNvPr id="289" name="Google Shape;289;p48"/>
          <p:cNvSpPr txBox="1"/>
          <p:nvPr>
            <p:ph idx="4294967295" type="body"/>
          </p:nvPr>
        </p:nvSpPr>
        <p:spPr>
          <a:xfrm>
            <a:off x="523950" y="935100"/>
            <a:ext cx="80961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Container for Inference</a:t>
            </a:r>
            <a:r>
              <a:rPr lang="en" sz="1400"/>
              <a:t>:  Used the below Dockerfile for running inference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Docker Commands</a:t>
            </a:r>
            <a:r>
              <a:rPr lang="en" sz="1400"/>
              <a:t>: For building, tagging, and pushing the image to DockerHub.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docker build -t inference_image_project . --platform=linux/amd64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docker tag inference_image_project sidoodler/inference_image_project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docker push sidoodler/inference_image_project</a:t>
            </a:r>
            <a:endParaRPr b="1"/>
          </a:p>
        </p:txBody>
      </p:sp>
      <p:pic>
        <p:nvPicPr>
          <p:cNvPr id="290" name="Google Shape;290;p48"/>
          <p:cNvPicPr preferRelativeResize="0"/>
          <p:nvPr/>
        </p:nvPicPr>
        <p:blipFill rotWithShape="1">
          <a:blip r:embed="rId3">
            <a:alphaModFix/>
          </a:blip>
          <a:srcRect b="38669" l="0" r="0" t="0"/>
          <a:stretch/>
        </p:blipFill>
        <p:spPr>
          <a:xfrm>
            <a:off x="1088400" y="1371600"/>
            <a:ext cx="3876776" cy="1748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576075" y="953250"/>
            <a:ext cx="78729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Google Cloud Storage</a:t>
            </a: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Upload your files to a cloud storage service like Google Cloud Storage and then download them to your volume from within a pod.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Either create a new bucket or have access to an existing one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Docker Image</a:t>
            </a: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Directly include your model and tokenizer files in your Docker image. This is straightforward but can make the image large and slow to deploy.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Init container</a:t>
            </a: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: An init container can perform setup tasks like checking for the presence of necessary files before your main application starts.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Char char="○"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initContainers: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     - name: init-check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       image: busybox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       command: ['sh', '-c', 'until [ -f /data/model_8k_29.h5 ] &amp;&amp; [ -f /data/tokenizer.p ]; do echo "Waiting for model and tokenizer"; sleep 10; done;']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       volumeMounts: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       - mountPath: "/data"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         name: model-per-volume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9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Uploading the Trained Model to PV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166962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Cases and Applications</a:t>
            </a:r>
            <a:endParaRPr sz="3200"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114800" y="1010108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Accessibility: Assisting visually impaired individuals by providing descriptions of images.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Content Generation: Automatically generating captions for social media, news articles, and more.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Search: Enhancing image search engines with text-based queries.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Assistive Technology: Supporting applications for aiding memory and navigation.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Uploading the Trained Model to PV</a:t>
            </a:r>
            <a:endParaRPr sz="2700"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150" y="2749994"/>
            <a:ext cx="4279599" cy="16734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50"/>
          <p:cNvPicPr preferRelativeResize="0"/>
          <p:nvPr/>
        </p:nvPicPr>
        <p:blipFill rotWithShape="1">
          <a:blip r:embed="rId4">
            <a:alphaModFix/>
          </a:blip>
          <a:srcRect b="13800" l="0" r="9567" t="0"/>
          <a:stretch/>
        </p:blipFill>
        <p:spPr>
          <a:xfrm>
            <a:off x="407175" y="891550"/>
            <a:ext cx="5455273" cy="174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Define and Apply inference.yaml</a:t>
            </a:r>
            <a:endParaRPr sz="2700"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9444" l="0" r="15211" t="0"/>
          <a:stretch/>
        </p:blipFill>
        <p:spPr>
          <a:xfrm>
            <a:off x="586975" y="1026425"/>
            <a:ext cx="3106675" cy="3173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0" name="Google Shape;310;p51"/>
          <p:cNvSpPr txBox="1"/>
          <p:nvPr/>
        </p:nvSpPr>
        <p:spPr>
          <a:xfrm>
            <a:off x="4397300" y="1797225"/>
            <a:ext cx="35688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 apply the deployment YAML -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kubectl apply - inference.yaml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kubectl get pods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Define and Apply service.yaml</a:t>
            </a:r>
            <a:endParaRPr sz="2700"/>
          </a:p>
        </p:txBody>
      </p:sp>
      <p:sp>
        <p:nvSpPr>
          <p:cNvPr id="316" name="Google Shape;316;p52"/>
          <p:cNvSpPr txBox="1"/>
          <p:nvPr/>
        </p:nvSpPr>
        <p:spPr>
          <a:xfrm>
            <a:off x="4048050" y="1130850"/>
            <a:ext cx="4688700" cy="20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 apply the service YAML -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kubectl apply -f service.yaml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kubectl get services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kubectl port-forward $(kubectl get pod --selector="app=inference-app" --output jsonpath='{.items[0].metadata.name}') 8080:7860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52"/>
          <p:cNvPicPr preferRelativeResize="0"/>
          <p:nvPr/>
        </p:nvPicPr>
        <p:blipFill rotWithShape="1">
          <a:blip r:embed="rId3">
            <a:alphaModFix/>
          </a:blip>
          <a:srcRect b="57339" l="0" r="31595" t="0"/>
          <a:stretch/>
        </p:blipFill>
        <p:spPr>
          <a:xfrm>
            <a:off x="407175" y="1130800"/>
            <a:ext cx="3397925" cy="2027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8" name="Google Shape;3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0" y="3463650"/>
            <a:ext cx="8569876" cy="55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Application</a:t>
            </a:r>
            <a:endParaRPr sz="2900"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25" y="985250"/>
            <a:ext cx="7536998" cy="28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407250" y="289850"/>
            <a:ext cx="8329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 and Future Works</a:t>
            </a:r>
            <a:endParaRPr sz="3600"/>
          </a:p>
        </p:txBody>
      </p:sp>
      <p:sp>
        <p:nvSpPr>
          <p:cNvPr id="335" name="Google Shape;335;p55"/>
          <p:cNvSpPr txBox="1"/>
          <p:nvPr>
            <p:ph idx="4294967295" type="body"/>
          </p:nvPr>
        </p:nvSpPr>
        <p:spPr>
          <a:xfrm>
            <a:off x="523950" y="1140025"/>
            <a:ext cx="80961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Future Improvement Areas</a:t>
            </a:r>
            <a:endParaRPr b="1"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Enhancement: Explore advanced techniques like attention mechanisms and transformer architectures to improve image captioning accuracy.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CI/CD Implementation: Implement CI/CD pipelines to automate testing, building, and deployment processes, leading to faster release cycles and improved code quality.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Extension to video captioning: Extend the application to support video captioning, allowing users to upload videos and generate descriptive captions in real-time.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4249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References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293850" y="1096900"/>
            <a:ext cx="84606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Models: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https://data-flair.training/blogs/python-based-project-image-caption-generator-cnn/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Lecture Slides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Kubernetes: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https://kubernetes.io/docs/home/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Docker 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https://docs.docker.com/get-started/overview/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GKE: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https://cloud.google.com/kubernetes-engine?hl=en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deployment on GKE 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https://mirdan.medium.com/deploy-scalable-web-application-to-google-kubernetes-engine-gke-ff370ded47f4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Gradio :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https://www.gradio.app/guides/quickstart</a:t>
            </a:r>
            <a:endParaRPr sz="1400">
              <a:solidFill>
                <a:srgbClr val="59595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62775" y="291275"/>
            <a:ext cx="84249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Dataset Description</a:t>
            </a:r>
            <a:endParaRPr sz="3300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07250" y="1186325"/>
            <a:ext cx="83292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Dataset: Flickr8k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Contains: 8,000 images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Captions: Each image has five captions, providing diverse descriptions.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Usage: Widely used for research and benchmarking in image captioning tasks.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68919" l="0" r="0" t="0"/>
          <a:stretch/>
        </p:blipFill>
        <p:spPr>
          <a:xfrm>
            <a:off x="591425" y="2717150"/>
            <a:ext cx="8096250" cy="1503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76750" y="340200"/>
            <a:ext cx="84249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Overview of the End-to-End Service</a:t>
            </a:r>
            <a:endParaRPr sz="3300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07250" y="1186325"/>
            <a:ext cx="83292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Preprocessing:</a:t>
            </a:r>
            <a:endParaRPr b="1"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preparation for training.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Training Phase:</a:t>
            </a:r>
            <a:endParaRPr b="1"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Features extracted using deep CNN(Xception Model).</a:t>
            </a:r>
            <a:endParaRPr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Captions generated by LSTM models.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Inference and UI:</a:t>
            </a:r>
            <a:endParaRPr b="1"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Trained model deployed for real-time inference.</a:t>
            </a:r>
            <a:endParaRPr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Created a User-friendly Gradio app interface.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Deployed on GKE:</a:t>
            </a:r>
            <a:endParaRPr b="1"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Containerised</a:t>
            </a:r>
            <a:r>
              <a:rPr lang="en"/>
              <a:t> the application </a:t>
            </a:r>
            <a:r>
              <a:rPr lang="en"/>
              <a:t>using</a:t>
            </a:r>
            <a:r>
              <a:rPr lang="en"/>
              <a:t> Docker images</a:t>
            </a:r>
            <a:endParaRPr/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Deployed on Google Kubernetes Engine.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Pre-Processing</a:t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4294967295" type="body"/>
          </p:nvPr>
        </p:nvSpPr>
        <p:spPr>
          <a:xfrm>
            <a:off x="311700" y="1020875"/>
            <a:ext cx="8520600" cy="3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Cleaning: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Lowercasing all words</a:t>
            </a:r>
            <a:r>
              <a:rPr lang="en"/>
              <a:t>, r</a:t>
            </a:r>
            <a:r>
              <a:rPr lang="en" sz="1400"/>
              <a:t>emoving punctuation marks.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Eliminating words containing numbers.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 Tokenization and Serialisation: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Building a vocabulary of unique words.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Tokenizing captions to convert words into integer indices.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Saving tokenizer for later use in model inference.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Generator: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Implementing a generator to yield data batches during training.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Generating partial sentence inputs and corresponding next-word outputs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407250" y="133600"/>
            <a:ext cx="8329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idx="4294967295" type="body"/>
          </p:nvPr>
        </p:nvSpPr>
        <p:spPr>
          <a:xfrm>
            <a:off x="311700" y="1020875"/>
            <a:ext cx="85206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Sequence Generation:</a:t>
            </a:r>
            <a:endParaRPr b="1" sz="1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Why? - Captions are not just a collection of words; they have a logical flow and context. By</a:t>
            </a:r>
            <a:r>
              <a:rPr lang="en" sz="1300"/>
              <a:t> </a:t>
            </a:r>
            <a:r>
              <a:rPr lang="en" sz="1300"/>
              <a:t>creating sequences of input-output pairs, we provide the model with context about how words are arranged in a sentence. This helps the model understand the semantic meaning of the words and their relationships within the caption.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Prepared sequences of input-output pairs for model training.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Example: Let's say we have a caption "a cat sitting on a chair". The input-output pairs would be: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Input Sequence: "a"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Output Sequence: "cat"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Input Sequence: "a cat"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en" sz="1300">
                <a:solidFill>
                  <a:schemeClr val="dk2"/>
                </a:solidFill>
              </a:rPr>
              <a:t>Output Sequence: "sitting" and so on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Padded sequences to ensure uniform length.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407250" y="133600"/>
            <a:ext cx="8329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Pre-processing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Training</a:t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